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70" r:id="rId11"/>
    <p:sldId id="266" r:id="rId12"/>
    <p:sldId id="271" r:id="rId13"/>
    <p:sldId id="267" r:id="rId14"/>
    <p:sldId id="272" r:id="rId15"/>
    <p:sldId id="268" r:id="rId16"/>
    <p:sldId id="269" r:id="rId17"/>
    <p:sldId id="273" r:id="rId18"/>
    <p:sldId id="26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F7FF-837D-49A9-8BF7-BFD48D4B98EE}" type="datetimeFigureOut">
              <a:rPr lang="ru-RU" smtClean="0"/>
              <a:pPr/>
              <a:t>11.12.2005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F4D0-9DAA-405D-919F-4A300826F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F7FF-837D-49A9-8BF7-BFD48D4B98EE}" type="datetimeFigureOut">
              <a:rPr lang="ru-RU" smtClean="0"/>
              <a:pPr/>
              <a:t>11.12.2005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F4D0-9DAA-405D-919F-4A300826F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F7FF-837D-49A9-8BF7-BFD48D4B98EE}" type="datetimeFigureOut">
              <a:rPr lang="ru-RU" smtClean="0"/>
              <a:pPr/>
              <a:t>11.12.2005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F4D0-9DAA-405D-919F-4A300826F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F7FF-837D-49A9-8BF7-BFD48D4B98EE}" type="datetimeFigureOut">
              <a:rPr lang="ru-RU" smtClean="0"/>
              <a:pPr/>
              <a:t>11.12.2005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F4D0-9DAA-405D-919F-4A300826F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F7FF-837D-49A9-8BF7-BFD48D4B98EE}" type="datetimeFigureOut">
              <a:rPr lang="ru-RU" smtClean="0"/>
              <a:pPr/>
              <a:t>11.12.2005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F4D0-9DAA-405D-919F-4A300826F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F7FF-837D-49A9-8BF7-BFD48D4B98EE}" type="datetimeFigureOut">
              <a:rPr lang="ru-RU" smtClean="0"/>
              <a:pPr/>
              <a:t>11.12.2005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F4D0-9DAA-405D-919F-4A300826F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F7FF-837D-49A9-8BF7-BFD48D4B98EE}" type="datetimeFigureOut">
              <a:rPr lang="ru-RU" smtClean="0"/>
              <a:pPr/>
              <a:t>11.12.2005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F4D0-9DAA-405D-919F-4A300826F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F7FF-837D-49A9-8BF7-BFD48D4B98EE}" type="datetimeFigureOut">
              <a:rPr lang="ru-RU" smtClean="0"/>
              <a:pPr/>
              <a:t>11.12.2005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F4D0-9DAA-405D-919F-4A300826F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F7FF-837D-49A9-8BF7-BFD48D4B98EE}" type="datetimeFigureOut">
              <a:rPr lang="ru-RU" smtClean="0"/>
              <a:pPr/>
              <a:t>11.12.2005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F4D0-9DAA-405D-919F-4A300826F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F7FF-837D-49A9-8BF7-BFD48D4B98EE}" type="datetimeFigureOut">
              <a:rPr lang="ru-RU" smtClean="0"/>
              <a:pPr/>
              <a:t>11.12.2005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F4D0-9DAA-405D-919F-4A300826F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F7FF-837D-49A9-8BF7-BFD48D4B98EE}" type="datetimeFigureOut">
              <a:rPr lang="ru-RU" smtClean="0"/>
              <a:pPr/>
              <a:t>11.12.2005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B0F4D0-9DAA-405D-919F-4A300826F8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4CF7FF-837D-49A9-8BF7-BFD48D4B98EE}" type="datetimeFigureOut">
              <a:rPr lang="ru-RU" smtClean="0"/>
              <a:pPr/>
              <a:t>11.12.2005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B0F4D0-9DAA-405D-919F-4A300826F8D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om-en.ru/pom4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643050"/>
            <a:ext cx="819006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Основы безопасности жизни</a:t>
            </a:r>
            <a:endParaRPr lang="ru-RU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83603" y="571480"/>
            <a:ext cx="537679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Проект</a:t>
            </a:r>
            <a:endParaRPr lang="ru-RU" sz="4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Рисунок 5" descr="bb7ed6d128ce0fe45171ddfeacfb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284984"/>
            <a:ext cx="2876550" cy="2190750"/>
          </a:xfrm>
          <a:prstGeom prst="roundRect">
            <a:avLst>
              <a:gd name="adj" fmla="val 13913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42910" y="4000504"/>
            <a:ext cx="47863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smtClean="0">
                <a:latin typeface="Comic Sans MS" pitchFamily="66" charset="0"/>
              </a:rPr>
              <a:t>Выполнила ученица </a:t>
            </a:r>
            <a:r>
              <a:rPr lang="ru-RU" sz="2000" dirty="0" smtClean="0">
                <a:latin typeface="Comic Sans MS" pitchFamily="66" charset="0"/>
              </a:rPr>
              <a:t>10 класса</a:t>
            </a:r>
          </a:p>
          <a:p>
            <a:r>
              <a:rPr lang="ru-RU" sz="2000" dirty="0" smtClean="0">
                <a:latin typeface="Comic Sans MS" pitchFamily="66" charset="0"/>
              </a:rPr>
              <a:t>СОШ № 139 г.Уфы</a:t>
            </a:r>
          </a:p>
          <a:p>
            <a:r>
              <a:rPr lang="ru-RU" sz="2000" dirty="0" err="1" smtClean="0">
                <a:latin typeface="Comic Sans MS" pitchFamily="66" charset="0"/>
              </a:rPr>
              <a:t>Галимова</a:t>
            </a:r>
            <a:r>
              <a:rPr lang="ru-RU" sz="2000" dirty="0" smtClean="0">
                <a:latin typeface="Comic Sans MS" pitchFamily="66" charset="0"/>
              </a:rPr>
              <a:t> Г.М.</a:t>
            </a:r>
            <a:endParaRPr lang="ru-RU" sz="20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 advTm="3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80p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571480"/>
            <a:ext cx="7929618" cy="5286412"/>
          </a:xfrm>
          <a:prstGeom prst="rect">
            <a:avLst/>
          </a:prstGeom>
        </p:spPr>
      </p:pic>
    </p:spTree>
  </p:cSld>
  <p:clrMapOvr>
    <a:masterClrMapping/>
  </p:clrMapOvr>
  <p:transition spd="med" advClick="0" advTm="3000"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500042"/>
            <a:ext cx="8198078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При отравлениях угарным газом: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вывести или вынести пострадавшего на свежий воздух;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укрыть и согреть его;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дать понюхать ватку с нашатырным спиртом;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при остановке или нарушении дыхания провести искусственную</a:t>
            </a:r>
          </a:p>
          <a:p>
            <a:r>
              <a:rPr lang="ru-RU" dirty="0" smtClean="0"/>
              <a:t>вентиляцию легких;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доставить пострадавшего в лечебное учреждение.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При пищевых отравлениях: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до прихода врача промыть желудок как можно быстрее большим</a:t>
            </a:r>
          </a:p>
          <a:p>
            <a:r>
              <a:rPr lang="ru-RU" dirty="0" smtClean="0"/>
              <a:t>количеством воды;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дать слабительное (2 столовые ложки касторового масла);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сделать глубокую клизму с 2 ложками касторового масла или</a:t>
            </a:r>
          </a:p>
          <a:p>
            <a:r>
              <a:rPr lang="ru-RU" dirty="0" smtClean="0"/>
              <a:t>крепким настоем ромашки;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через каждые полчаса давать горячее питье, крепкий чай, кофе,</a:t>
            </a:r>
          </a:p>
          <a:p>
            <a:r>
              <a:rPr lang="ru-RU" dirty="0" smtClean="0"/>
              <a:t>горячее вино;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полезны теплые ванны и общее согревание;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растереть тело суконкой, смоченной в уксусе или водке;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вызвать «скорую помощь».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 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 advTm="3000"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484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7" y="3500438"/>
            <a:ext cx="4080666" cy="2857496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6" name="Рисунок 5" descr="11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3500438"/>
            <a:ext cx="3810000" cy="285750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7" name="Рисунок 6" descr="024744428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3108" y="571480"/>
            <a:ext cx="5286412" cy="285752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ransition spd="med" advClick="0" advTm="3000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71480"/>
            <a:ext cx="6727611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При переломах.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 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В</a:t>
            </a:r>
            <a:r>
              <a:rPr lang="ru-RU" dirty="0" smtClean="0"/>
              <a:t>ыполнение тех приемов, от которых зависит сохранение жизни</a:t>
            </a:r>
          </a:p>
          <a:p>
            <a:r>
              <a:rPr lang="ru-RU" dirty="0" smtClean="0"/>
              <a:t>пораженного: остановка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hlinkClick r:id="rId2"/>
              </a:rPr>
              <a:t>артериального кровотечения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предупреждение травматического шока, а затем наложение</a:t>
            </a:r>
          </a:p>
          <a:p>
            <a:r>
              <a:rPr lang="ru-RU" dirty="0" smtClean="0"/>
              <a:t>стерильной повязки на рану и проведение иммобилизации</a:t>
            </a:r>
          </a:p>
          <a:p>
            <a:r>
              <a:rPr lang="ru-RU" dirty="0" smtClean="0"/>
              <a:t>табельными или подручными средствами.</a:t>
            </a:r>
            <a:br>
              <a:rPr lang="ru-RU" dirty="0" smtClean="0"/>
            </a:br>
            <a:r>
              <a:rPr lang="ru-RU" dirty="0" smtClean="0"/>
              <a:t>   Основная цель иммобилизации — достижение неподвижности</a:t>
            </a:r>
          </a:p>
          <a:p>
            <a:r>
              <a:rPr lang="ru-RU" dirty="0" smtClean="0"/>
              <a:t>костей в месте перелома. При этом уменьшаются боли, что</a:t>
            </a:r>
          </a:p>
          <a:p>
            <a:r>
              <a:rPr lang="ru-RU" dirty="0" smtClean="0"/>
              <a:t>способствует предупреждению травматического шока.</a:t>
            </a:r>
          </a:p>
          <a:p>
            <a:r>
              <a:rPr lang="ru-RU" dirty="0" smtClean="0"/>
              <a:t>Приемы проведения иммобилизации должны быть щадящими.</a:t>
            </a:r>
          </a:p>
          <a:p>
            <a:r>
              <a:rPr lang="ru-RU" dirty="0" smtClean="0"/>
              <a:t>Неподвижность в месте перелома обеспечивают наложением</a:t>
            </a:r>
          </a:p>
          <a:p>
            <a:r>
              <a:rPr lang="ru-RU" dirty="0" smtClean="0"/>
              <a:t>специальных шин или подручными средствами путем фиксации</a:t>
            </a:r>
          </a:p>
          <a:p>
            <a:r>
              <a:rPr lang="ru-RU" dirty="0" smtClean="0"/>
              <a:t>двух близлежащих суставов (выше и ниже места перелома).</a:t>
            </a:r>
          </a:p>
          <a:p>
            <a:r>
              <a:rPr lang="ru-RU" dirty="0" smtClean="0"/>
              <a:t>Такая иммобилизация называется транспортной.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 advClick="0" advTm="3000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265270215_jjjjjjjj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28604"/>
            <a:ext cx="8524875" cy="5900738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</p:spTree>
  </p:cSld>
  <p:clrMapOvr>
    <a:masterClrMapping/>
  </p:clrMapOvr>
  <p:transition spd="med" advClick="0" advTm="3000"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857232"/>
            <a:ext cx="8263801" cy="4262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При травмах.</a:t>
            </a:r>
            <a:endParaRPr lang="ru-RU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/>
              <a:t>временная остановка кровотечения,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/>
              <a:t>наложение стерильной повязки на рану и ожоговую поверхность,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/>
              <a:t>искусственное дыхание и непрямой массаж сердца,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/>
              <a:t>введение антидотов, дача антибиотиков, введение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болеутоляющих (при шоке), тушение горящей одежды,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/>
              <a:t>транспортная иммобилизация, согревание,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/>
              <a:t>укрытие от жары и холода, надевание противогаза,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/>
              <a:t>удаление пораженного из зараженного участка,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/>
              <a:t>частичная санитарная обработка.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 advTm="3000"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428604"/>
            <a:ext cx="8379217" cy="606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При утоплении.</a:t>
            </a:r>
          </a:p>
          <a:p>
            <a:r>
              <a:rPr lang="ru-RU" dirty="0" smtClean="0"/>
              <a:t>   Выделяют два этапа оказания помощи при утоплении.</a:t>
            </a:r>
          </a:p>
          <a:p>
            <a:r>
              <a:rPr lang="ru-RU" dirty="0" smtClean="0"/>
              <a:t>Первый - это действия спасателя непосредственно в воде,</a:t>
            </a:r>
          </a:p>
          <a:p>
            <a:r>
              <a:rPr lang="ru-RU" dirty="0" smtClean="0"/>
              <a:t>когда утопающий еще в сознании, предпринимает активные</a:t>
            </a:r>
          </a:p>
          <a:p>
            <a:r>
              <a:rPr lang="ru-RU" dirty="0" smtClean="0"/>
              <a:t>действия и в состоянии самостоятельно держаться на поверхности.</a:t>
            </a:r>
          </a:p>
          <a:p>
            <a:r>
              <a:rPr lang="ru-RU" dirty="0" smtClean="0"/>
              <a:t>В этом случае есть реальная возможность не допустить трагедии</a:t>
            </a:r>
          </a:p>
          <a:p>
            <a:r>
              <a:rPr lang="ru-RU" dirty="0" smtClean="0"/>
              <a:t>и отделаться лишь "легким испугом". Но именно этот вариант</a:t>
            </a:r>
          </a:p>
          <a:p>
            <a:r>
              <a:rPr lang="ru-RU" dirty="0" smtClean="0"/>
              <a:t>представляет наибольшую опасность для спасателя и требует от</a:t>
            </a:r>
          </a:p>
          <a:p>
            <a:r>
              <a:rPr lang="ru-RU" dirty="0" smtClean="0"/>
              <a:t>него прежде всего умения плавать, хорошей физической</a:t>
            </a:r>
          </a:p>
          <a:p>
            <a:r>
              <a:rPr lang="ru-RU" dirty="0" smtClean="0"/>
              <a:t>подготовки и владения специальными приемами подхода к</a:t>
            </a:r>
          </a:p>
          <a:p>
            <a:r>
              <a:rPr lang="ru-RU" dirty="0" smtClean="0"/>
              <a:t>тонущему человеку, а главное - умения освобождаться от</a:t>
            </a:r>
          </a:p>
          <a:p>
            <a:r>
              <a:rPr lang="ru-RU" dirty="0" smtClean="0"/>
              <a:t>"мертвых" захватов. В том случае, когда из воды извлекается</a:t>
            </a:r>
          </a:p>
          <a:p>
            <a:r>
              <a:rPr lang="ru-RU" dirty="0" smtClean="0"/>
              <a:t>уже "бездыханное тело" - пострадавший находится без сознания,</a:t>
            </a:r>
          </a:p>
          <a:p>
            <a:r>
              <a:rPr lang="ru-RU" dirty="0" smtClean="0"/>
              <a:t>а зачастую и без признаков жизни, - у спасателя, как правило,</a:t>
            </a:r>
          </a:p>
          <a:p>
            <a:r>
              <a:rPr lang="ru-RU" dirty="0" smtClean="0"/>
              <a:t>нет проблем с собственной безопасностью, но значительно</a:t>
            </a:r>
          </a:p>
          <a:p>
            <a:r>
              <a:rPr lang="ru-RU" dirty="0" smtClean="0"/>
              <a:t>снижаются шансы на спасение. Если человек пробыл под водой</a:t>
            </a:r>
          </a:p>
          <a:p>
            <a:r>
              <a:rPr lang="ru-RU" dirty="0" smtClean="0"/>
              <a:t>более 5-10 минут, его вряд ли удастся вернуть к жизни. Хотя в</a:t>
            </a:r>
          </a:p>
          <a:p>
            <a:r>
              <a:rPr lang="ru-RU" dirty="0" smtClean="0"/>
              <a:t>каждом конкретном случае исход будет зависеть от времени года,</a:t>
            </a:r>
          </a:p>
          <a:p>
            <a:r>
              <a:rPr lang="ru-RU" dirty="0" smtClean="0"/>
              <a:t>температуры и состава воды, особенностей организма, а главное –</a:t>
            </a:r>
          </a:p>
          <a:p>
            <a:r>
              <a:rPr lang="ru-RU" dirty="0" smtClean="0"/>
              <a:t>от вида утопления и верно выбранной тактики оказания помощи. </a:t>
            </a:r>
            <a:br>
              <a:rPr lang="ru-RU" dirty="0" smtClean="0"/>
            </a:br>
            <a:endParaRPr lang="ru-RU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 advTm="3000">
    <p:split orient="vert"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85p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85728"/>
            <a:ext cx="8286807" cy="6286544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ransition spd="med" advClick="0" advTm="3000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692696"/>
            <a:ext cx="7754495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b="1" dirty="0" smtClean="0"/>
              <a:t>Вывод.</a:t>
            </a:r>
            <a:r>
              <a:rPr lang="ru-RU" dirty="0" smtClean="0"/>
              <a:t> </a:t>
            </a:r>
            <a:r>
              <a:rPr lang="ru-RU" sz="2000" dirty="0" smtClean="0"/>
              <a:t>Как наркомания, так и алкоголизм, способны в два счета</a:t>
            </a:r>
          </a:p>
          <a:p>
            <a:r>
              <a:rPr lang="ru-RU" sz="2000" dirty="0" smtClean="0"/>
              <a:t>загубить жизнь любого человека, имеющего подобные</a:t>
            </a:r>
          </a:p>
          <a:p>
            <a:r>
              <a:rPr lang="ru-RU" sz="2000" dirty="0" smtClean="0"/>
              <a:t>вредные привычки. Человек просто перестает быть собой,</a:t>
            </a:r>
          </a:p>
          <a:p>
            <a:r>
              <a:rPr lang="ru-RU" sz="2000" dirty="0" smtClean="0"/>
              <a:t>все его желания основываются на том, чтобы добыть себе</a:t>
            </a:r>
          </a:p>
          <a:p>
            <a:r>
              <a:rPr lang="ru-RU" sz="2000" dirty="0" smtClean="0"/>
              <a:t>очередную дозу, без которой он уже не может существовать.</a:t>
            </a:r>
          </a:p>
          <a:p>
            <a:r>
              <a:rPr lang="ru-RU" sz="2000" dirty="0" smtClean="0"/>
              <a:t>Это уже не человек, это животное, удовлетворяющее лишь</a:t>
            </a:r>
          </a:p>
          <a:p>
            <a:r>
              <a:rPr lang="ru-RU" sz="2000" dirty="0" smtClean="0"/>
              <a:t>свои потребности.</a:t>
            </a:r>
            <a:r>
              <a:rPr lang="ru-RU" sz="2000" b="1" dirty="0" smtClean="0"/>
              <a:t> </a:t>
            </a:r>
            <a:endParaRPr lang="ru-RU" sz="20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091e8c2f0b17827fe668ff68227c06c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780928"/>
            <a:ext cx="5343525" cy="3362325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</p:cSld>
  <p:clrMapOvr>
    <a:masterClrMapping/>
  </p:clrMapOvr>
  <p:transition spd="med" advClick="0" advTm="3000">
    <p:pull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7286985_x_89313b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28604"/>
            <a:ext cx="8286808" cy="5857916"/>
          </a:xfrm>
          <a:prstGeom prst="rect">
            <a:avLst/>
          </a:prstGeom>
          <a:ln w="76200">
            <a:solidFill>
              <a:schemeClr val="accent1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 advClick="0" advTm="3000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571480"/>
            <a:ext cx="6611105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План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Понятие здоровья.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Вредные привычки и их влияние</a:t>
            </a:r>
          </a:p>
          <a:p>
            <a:pPr marL="514350" indent="-514350"/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н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а здоровье.</a:t>
            </a:r>
          </a:p>
          <a:p>
            <a:pPr marL="514350" indent="-514350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3. Первая медицинская помощь при: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о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жогах;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о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травлении;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п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ереломах;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т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равмах;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у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топлении.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2348880"/>
            <a:ext cx="790152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i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Какова</a:t>
            </a:r>
            <a:r>
              <a:rPr lang="en-US" sz="4000" b="1" i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роль</a:t>
            </a:r>
            <a:r>
              <a:rPr lang="en-US" sz="4000" b="1" i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здоровья</a:t>
            </a:r>
            <a:r>
              <a:rPr lang="en-US" sz="4000" b="1" i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в </a:t>
            </a:r>
            <a:r>
              <a:rPr lang="en-US" sz="40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жизни</a:t>
            </a:r>
            <a:endParaRPr lang="ru-RU" sz="4000" b="1" i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en-US" sz="40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подрастающего</a:t>
            </a:r>
            <a:r>
              <a:rPr lang="en-US" sz="40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поколения</a:t>
            </a:r>
            <a:r>
              <a:rPr lang="en-US" sz="4000" b="1" i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 advTm="3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794" y="714356"/>
            <a:ext cx="5072098" cy="707886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1. Здоровье – это … 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785926"/>
            <a:ext cx="7721986" cy="3139321"/>
          </a:xfrm>
          <a:prstGeom prst="rect">
            <a:avLst/>
          </a:prstGeom>
          <a:noFill/>
          <a:ln w="3175">
            <a:solidFill>
              <a:schemeClr val="tx2">
                <a:lumMod val="25000"/>
                <a:lumOff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Verdana" pitchFamily="34" charset="0"/>
              </a:rPr>
              <a:t>«состояние полного физического, душевного и социального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Verdana" pitchFamily="34" charset="0"/>
              </a:rPr>
              <a:t>благополучия, а не только отсутствие болезней»(В.О.З.);</a:t>
            </a:r>
          </a:p>
          <a:p>
            <a:endParaRPr lang="ru-RU" dirty="0" smtClean="0">
              <a:solidFill>
                <a:schemeClr val="accent3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Verdana" pitchFamily="34" charset="0"/>
              </a:rPr>
              <a:t>естественное состояние организма, характеризующееся его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Verdana" pitchFamily="34" charset="0"/>
              </a:rPr>
              <a:t>уравновешенностью с окружающей средой и отсутствием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Verdana" pitchFamily="34" charset="0"/>
              </a:rPr>
              <a:t>каких-либо болезненных изменений;</a:t>
            </a:r>
          </a:p>
          <a:p>
            <a:endParaRPr lang="ru-RU" dirty="0" smtClean="0">
              <a:solidFill>
                <a:schemeClr val="accent3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  <a:latin typeface="Verdana" pitchFamily="34" charset="0"/>
              </a:rPr>
              <a:t>с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Verdana" pitchFamily="34" charset="0"/>
              </a:rPr>
              <a:t>остояние живого организма, при котором организм в целом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Verdana" pitchFamily="34" charset="0"/>
              </a:rPr>
              <a:t>и все органы способны полностью выполнять свои функции;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Verdana" pitchFamily="34" charset="0"/>
              </a:rPr>
              <a:t>отсутствие недуга, болезни;</a:t>
            </a:r>
          </a:p>
          <a:p>
            <a:pPr>
              <a:buFont typeface="Wingdings" pitchFamily="2" charset="2"/>
              <a:buChar char="ü"/>
            </a:pPr>
            <a:endParaRPr lang="ru-RU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 advTm="3000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571480"/>
            <a:ext cx="60500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2.Вредные привычки</a:t>
            </a: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и их влияние на здоровье.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3357562"/>
            <a:ext cx="723307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Comic Sans MS" pitchFamily="66" charset="0"/>
              </a:rPr>
              <a:t>К вредным привычкам можно отнести следующие действия:</a:t>
            </a:r>
          </a:p>
          <a:p>
            <a:endParaRPr lang="ru-RU" b="1" i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алкоголизм;</a:t>
            </a:r>
          </a:p>
          <a:p>
            <a:endParaRPr lang="ru-RU" i="1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наркомания;</a:t>
            </a:r>
          </a:p>
          <a:p>
            <a:endParaRPr lang="ru-RU" i="1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i="1" dirty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к</a:t>
            </a:r>
            <a:r>
              <a:rPr lang="ru-RU" i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урение</a:t>
            </a:r>
            <a:r>
              <a:rPr lang="ru-RU" i="1" dirty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.</a:t>
            </a:r>
            <a:endParaRPr lang="ru-RU" i="1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2071678"/>
            <a:ext cx="730841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i="1" dirty="0">
                <a:latin typeface="Comic Sans MS" pitchFamily="66" charset="0"/>
              </a:rPr>
              <a:t>Вредные привычки </a:t>
            </a:r>
            <a:r>
              <a:rPr lang="ru-RU" sz="2000" i="1" dirty="0">
                <a:latin typeface="Comic Sans MS" pitchFamily="66" charset="0"/>
              </a:rPr>
              <a:t>- это различные виды отклонения </a:t>
            </a:r>
            <a:r>
              <a:rPr lang="ru-RU" sz="2000" i="1" dirty="0" smtClean="0">
                <a:latin typeface="Comic Sans MS" pitchFamily="66" charset="0"/>
              </a:rPr>
              <a:t>от</a:t>
            </a:r>
          </a:p>
          <a:p>
            <a:pPr>
              <a:lnSpc>
                <a:spcPct val="150000"/>
              </a:lnSpc>
            </a:pPr>
            <a:r>
              <a:rPr lang="ru-RU" sz="2000" i="1" dirty="0" smtClean="0">
                <a:latin typeface="Comic Sans MS" pitchFamily="66" charset="0"/>
              </a:rPr>
              <a:t>норм </a:t>
            </a:r>
            <a:r>
              <a:rPr lang="ru-RU" sz="2000" i="1" dirty="0">
                <a:latin typeface="Comic Sans MS" pitchFamily="66" charset="0"/>
              </a:rPr>
              <a:t>здорового образа </a:t>
            </a:r>
            <a:r>
              <a:rPr lang="ru-RU" sz="2000" i="1" dirty="0" smtClean="0">
                <a:latin typeface="Comic Sans MS" pitchFamily="66" charset="0"/>
              </a:rPr>
              <a:t>жизни.</a:t>
            </a:r>
          </a:p>
          <a:p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 advTm="3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404" y="428604"/>
            <a:ext cx="745749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Влияние вредных привычек</a:t>
            </a:r>
          </a:p>
          <a:p>
            <a:pPr algn="ctr"/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на здоровье:</a:t>
            </a:r>
            <a:endParaRPr lang="ru-RU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714488"/>
            <a:ext cx="855234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Минздрав постоянно предупреждает о пагубном влиянии курения</a:t>
            </a:r>
          </a:p>
          <a:p>
            <a:r>
              <a:rPr lang="ru-RU" dirty="0" smtClean="0"/>
              <a:t>на организм, но мало кто обращает на это внимание, ведь проблемы</a:t>
            </a:r>
          </a:p>
          <a:p>
            <a:r>
              <a:rPr lang="ru-RU" dirty="0" smtClean="0"/>
              <a:t>Со здоровьем начинаются не сразу,</a:t>
            </a:r>
          </a:p>
          <a:p>
            <a:r>
              <a:rPr lang="ru-RU" dirty="0" smtClean="0"/>
              <a:t>а когда они обнаруживаются</a:t>
            </a:r>
          </a:p>
          <a:p>
            <a:r>
              <a:rPr lang="ru-RU" dirty="0" smtClean="0"/>
              <a:t>(рак легких и некоторые другие),</a:t>
            </a:r>
          </a:p>
          <a:p>
            <a:r>
              <a:rPr lang="ru-RU" dirty="0" smtClean="0"/>
              <a:t>тогда бывает уже слишком поздно. </a:t>
            </a:r>
          </a:p>
          <a:p>
            <a:r>
              <a:rPr lang="ru-RU" dirty="0" smtClean="0"/>
              <a:t>   Именно в таких случаях последствия</a:t>
            </a:r>
          </a:p>
          <a:p>
            <a:r>
              <a:rPr lang="ru-RU" dirty="0" smtClean="0"/>
              <a:t>вредных привычек – продолжительные</a:t>
            </a:r>
          </a:p>
          <a:p>
            <a:r>
              <a:rPr lang="ru-RU" dirty="0" smtClean="0"/>
              <a:t>болезни и в итоге смерть. Часто курящие</a:t>
            </a:r>
          </a:p>
          <a:p>
            <a:r>
              <a:rPr lang="ru-RU" dirty="0" smtClean="0"/>
              <a:t>испытывают боли в сердце.</a:t>
            </a:r>
            <a:r>
              <a:rPr lang="ru-RU" b="1" dirty="0" smtClean="0"/>
              <a:t> </a:t>
            </a:r>
            <a:r>
              <a:rPr lang="ru-RU" dirty="0" smtClean="0"/>
              <a:t>Инфаркт</a:t>
            </a:r>
          </a:p>
          <a:p>
            <a:r>
              <a:rPr lang="ru-RU" dirty="0" smtClean="0"/>
              <a:t>миокарда у курящих встречается</a:t>
            </a:r>
          </a:p>
          <a:p>
            <a:r>
              <a:rPr lang="ru-RU" dirty="0" smtClean="0"/>
              <a:t>в 3 раза чаще, чем у некурящих.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Рисунок 7" descr="3643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2500306"/>
            <a:ext cx="3000396" cy="3143272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</p:pic>
    </p:spTree>
  </p:cSld>
  <p:clrMapOvr>
    <a:masterClrMapping/>
  </p:clrMapOvr>
  <p:transition spd="med" advClick="0" advTm="3000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428604"/>
            <a:ext cx="79464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При наркомании не прощают даже одного единственного раза</a:t>
            </a:r>
          </a:p>
          <a:p>
            <a:r>
              <a:rPr lang="ru-RU" dirty="0" smtClean="0"/>
              <a:t>употребления вредного для организма вещества, поэтому стоит</a:t>
            </a:r>
          </a:p>
          <a:p>
            <a:r>
              <a:rPr lang="ru-RU" dirty="0" smtClean="0"/>
              <a:t>хорошенько подумать , прежде чем ступить на такую дорожку,</a:t>
            </a:r>
          </a:p>
          <a:p>
            <a:r>
              <a:rPr lang="ru-RU" dirty="0" smtClean="0"/>
              <a:t>с которой уже невозможно будет свернуть. </a:t>
            </a:r>
            <a:br>
              <a:rPr lang="ru-RU" dirty="0" smtClean="0"/>
            </a:br>
            <a:r>
              <a:rPr lang="ru-RU" dirty="0" smtClean="0"/>
              <a:t>Человек, решаясь на такой</a:t>
            </a:r>
          </a:p>
          <a:p>
            <a:r>
              <a:rPr lang="ru-RU" dirty="0" smtClean="0"/>
              <a:t>шаг, можно сказать,</a:t>
            </a:r>
          </a:p>
          <a:p>
            <a:r>
              <a:rPr lang="ru-RU" dirty="0" smtClean="0"/>
              <a:t>подписывает себе</a:t>
            </a:r>
          </a:p>
          <a:p>
            <a:r>
              <a:rPr lang="ru-RU" dirty="0" smtClean="0"/>
              <a:t>смертный приговор,</a:t>
            </a:r>
          </a:p>
          <a:p>
            <a:r>
              <a:rPr lang="ru-RU" dirty="0" smtClean="0"/>
              <a:t>потому что среди людей,</a:t>
            </a:r>
          </a:p>
          <a:p>
            <a:r>
              <a:rPr lang="ru-RU" dirty="0" smtClean="0"/>
              <a:t>болеющих </a:t>
            </a:r>
            <a:r>
              <a:rPr lang="ru-RU" dirty="0" err="1" smtClean="0"/>
              <a:t>СПИДом</a:t>
            </a:r>
            <a:r>
              <a:rPr lang="ru-RU" dirty="0" smtClean="0"/>
              <a:t>,</a:t>
            </a:r>
          </a:p>
          <a:p>
            <a:r>
              <a:rPr lang="ru-RU" dirty="0" smtClean="0"/>
              <a:t>огромное количество</a:t>
            </a:r>
          </a:p>
          <a:p>
            <a:r>
              <a:rPr lang="ru-RU" dirty="0" smtClean="0"/>
              <a:t>наркоманов.</a:t>
            </a:r>
          </a:p>
        </p:txBody>
      </p:sp>
      <p:pic>
        <p:nvPicPr>
          <p:cNvPr id="5" name="Рисунок 4" descr="tumblr_kscsi33Hbx1qanxj3o1_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1857364"/>
            <a:ext cx="4733925" cy="398621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p:transition spd="med" advClick="0" advTm="3000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642918"/>
            <a:ext cx="786785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Вредные привычки, алкоголь, к примеру, ведут к</a:t>
            </a:r>
          </a:p>
          <a:p>
            <a:r>
              <a:rPr lang="ru-RU" dirty="0" smtClean="0"/>
              <a:t>социальному падению человека.</a:t>
            </a:r>
          </a:p>
          <a:p>
            <a:r>
              <a:rPr lang="ru-RU" dirty="0" smtClean="0"/>
              <a:t>Алкоголь угнетает продукцию</a:t>
            </a:r>
          </a:p>
          <a:p>
            <a:r>
              <a:rPr lang="ru-RU" dirty="0" smtClean="0"/>
              <a:t>тромбоцитов, а также белых и</a:t>
            </a:r>
          </a:p>
          <a:p>
            <a:r>
              <a:rPr lang="ru-RU" dirty="0" smtClean="0"/>
              <a:t>красных кровяных телец.</a:t>
            </a:r>
          </a:p>
          <a:p>
            <a:r>
              <a:rPr lang="ru-RU" dirty="0" smtClean="0"/>
              <a:t>Итог: малокровие, инфекции,</a:t>
            </a:r>
          </a:p>
          <a:p>
            <a:r>
              <a:rPr lang="ru-RU" dirty="0" smtClean="0"/>
              <a:t>кровотечения. Злоупотребление</a:t>
            </a:r>
          </a:p>
          <a:p>
            <a:r>
              <a:rPr lang="ru-RU" dirty="0" smtClean="0"/>
              <a:t>алкоголем вызывает повышение </a:t>
            </a:r>
          </a:p>
          <a:p>
            <a:r>
              <a:rPr lang="ru-RU" dirty="0" smtClean="0"/>
              <a:t>уровня холестерина в крови,</a:t>
            </a:r>
          </a:p>
          <a:p>
            <a:r>
              <a:rPr lang="ru-RU" dirty="0" smtClean="0"/>
              <a:t>стойкую гипертонию и дистрофию </a:t>
            </a:r>
          </a:p>
          <a:p>
            <a:r>
              <a:rPr lang="ru-RU" dirty="0" smtClean="0"/>
              <a:t>миокарда. Печень страдает от</a:t>
            </a:r>
          </a:p>
          <a:p>
            <a:r>
              <a:rPr lang="ru-RU" dirty="0" smtClean="0"/>
              <a:t>                                                       алкоголя больше всего: возникает</a:t>
            </a:r>
          </a:p>
          <a:p>
            <a:r>
              <a:rPr lang="ru-RU" dirty="0" smtClean="0"/>
              <a:t>                                                      воспалительный процесс(гепатит),</a:t>
            </a:r>
          </a:p>
          <a:p>
            <a:r>
              <a:rPr lang="ru-RU" dirty="0" smtClean="0"/>
              <a:t>                                                      а затем и рубцовое перерождение</a:t>
            </a:r>
          </a:p>
          <a:p>
            <a:r>
              <a:rPr lang="ru-RU" dirty="0" smtClean="0"/>
              <a:t>                                                     (цирроз). </a:t>
            </a:r>
          </a:p>
          <a:p>
            <a:endParaRPr lang="ru-RU" dirty="0" smtClean="0"/>
          </a:p>
          <a:p>
            <a:endParaRPr lang="ru-RU" b="1" dirty="0" smtClean="0"/>
          </a:p>
          <a:p>
            <a:endParaRPr lang="ru-RU" dirty="0"/>
          </a:p>
        </p:txBody>
      </p:sp>
      <p:pic>
        <p:nvPicPr>
          <p:cNvPr id="5" name="Рисунок 4" descr="43194_395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357298"/>
            <a:ext cx="3175000" cy="2120900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6" name="Рисунок 5" descr="i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3717032"/>
            <a:ext cx="2928958" cy="2139956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</p:spTree>
  </p:cSld>
  <p:clrMapOvr>
    <a:masterClrMapping/>
  </p:clrMapOvr>
  <p:transition spd="med" advClick="0" advTm="3000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500042"/>
            <a:ext cx="8366393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3.Первая медицинская помощь.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При ожогах.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П</a:t>
            </a:r>
            <a:r>
              <a:rPr lang="ru-RU" dirty="0" smtClean="0"/>
              <a:t>ри оказании первой помощи нужно как можно быстрее</a:t>
            </a:r>
          </a:p>
          <a:p>
            <a:r>
              <a:rPr lang="ru-RU" dirty="0" smtClean="0"/>
              <a:t>освободить человека от тлеющей одежды, прилипшее к телу белье</a:t>
            </a:r>
          </a:p>
          <a:p>
            <a:r>
              <a:rPr lang="ru-RU" dirty="0" smtClean="0"/>
              <a:t>срезать ножницами. Кусочки одежды, приставшие к ране, не</a:t>
            </a:r>
          </a:p>
          <a:p>
            <a:r>
              <a:rPr lang="ru-RU" dirty="0" smtClean="0"/>
              <a:t>нужно стремиться удалить. При оказании первой помощи</a:t>
            </a:r>
          </a:p>
          <a:p>
            <a:r>
              <a:rPr lang="ru-RU" dirty="0" smtClean="0"/>
              <a:t>необходимо быть очень осторожным, чтобы не усилить болевые</a:t>
            </a:r>
          </a:p>
          <a:p>
            <a:r>
              <a:rPr lang="ru-RU" dirty="0" smtClean="0"/>
              <a:t>При больших ожогах конечностей необходимо наложить</a:t>
            </a:r>
          </a:p>
          <a:p>
            <a:r>
              <a:rPr lang="ru-RU" dirty="0" smtClean="0"/>
              <a:t>поверх асептической повязки транспортную шину.</a:t>
            </a:r>
          </a:p>
          <a:p>
            <a:r>
              <a:rPr lang="ru-RU" dirty="0" smtClean="0"/>
              <a:t>Если поражена значительная часть поверхности тела,</a:t>
            </a:r>
          </a:p>
          <a:p>
            <a:r>
              <a:rPr lang="ru-RU" dirty="0" smtClean="0"/>
              <a:t>пострадавшего закутывают в проглаженную утюгом простыню</a:t>
            </a:r>
          </a:p>
          <a:p>
            <a:r>
              <a:rPr lang="ru-RU" dirty="0" smtClean="0"/>
              <a:t>и так транспортируют.</a:t>
            </a:r>
          </a:p>
          <a:p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sz="28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 advTm="3000"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399</TotalTime>
  <Words>901</Words>
  <Application>Microsoft Office PowerPoint</Application>
  <PresentationFormat>Экран (4:3)</PresentationFormat>
  <Paragraphs>163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Студент</dc:creator>
  <cp:lastModifiedBy>Студент</cp:lastModifiedBy>
  <cp:revision>30</cp:revision>
  <dcterms:created xsi:type="dcterms:W3CDTF">2005-11-27T06:36:04Z</dcterms:created>
  <dcterms:modified xsi:type="dcterms:W3CDTF">2005-12-11T07:48:04Z</dcterms:modified>
</cp:coreProperties>
</file>